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1" d="100"/>
          <a:sy n="101" d="100"/>
        </p:scale>
        <p:origin x="747" y="5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10b6a6b73bb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10b6a6b73bb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0b6a6b73bb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10b6a6b73bb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0b6a6b73bb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10b6a6b73bb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0b6a6b73bb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10b6a6b73bb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0b6a6b73bb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10b6a6b73bb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0b6a6b73bb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10b6a6b73bb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0b6a6b73bb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10b6a6b73bb_0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0b6a6b73bb_7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10b6a6b73bb_7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0b6a6b73b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0b6a6b73b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10b6a6b73bb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10b6a6b73bb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10b6a6b73bb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10b6a6b73bb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10b6a6b73bb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10b6a6b73bb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0b6a6b73bb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10b6a6b73bb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0b6a6b73bb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10b6a6b73bb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0b6a6b73bb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10b6a6b73bb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0b6a6b73bb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10b6a6b73bb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800"/>
              <a:t>Debluring with Blurry/Noisy Image Pairs</a:t>
            </a:r>
            <a:endParaRPr sz="4800"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3333950"/>
            <a:ext cx="8520600" cy="99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300"/>
              <a:t>108062103 莊鈞堯</a:t>
            </a:r>
            <a:endParaRPr sz="2300"/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300"/>
              <a:t>108062304 黃子軒</a:t>
            </a:r>
            <a:endParaRPr sz="23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zh-TW"/>
              <a:t>5. Gain-controlled RL (de-ringing)</a:t>
            </a:r>
            <a:endParaRPr/>
          </a:p>
        </p:txBody>
      </p:sp>
      <p:sp>
        <p:nvSpPr>
          <p:cNvPr id="120" name="Google Shape;120;p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Igain = (1 - alpha) + alpha * (gradient magnitude of Nd) &lt;= 1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zh-TW"/>
              <a:t>由於我們可以容忍 ringing effect 在 edge 附近，但不能出現在其他地方，所以我們計算 Nd 的 gradient magnitude 來識別 edge，並設定一個常數 alpha 來控制 ringing effect 在 edge 和在其他地方影響的程度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zh-TW"/>
              <a:t>若 alpha = 0.6，則在平坦的地方 (gradient magnitude = 0)，Igain = 0.4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/>
              <a:t>而在edge的地方，Igain 會大於 0.4，而不大於 1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zh-TW"/>
              <a:t>5. Gain-controlled RL (de-ringing)</a:t>
            </a:r>
            <a:endParaRPr/>
          </a:p>
        </p:txBody>
      </p:sp>
      <p:pic>
        <p:nvPicPr>
          <p:cNvPr id="126" name="Google Shape;126;p23"/>
          <p:cNvPicPr preferRelativeResize="0"/>
          <p:nvPr/>
        </p:nvPicPr>
        <p:blipFill rotWithShape="1">
          <a:blip r:embed="rId3">
            <a:alphaModFix/>
          </a:blip>
          <a:srcRect t="6707"/>
          <a:stretch/>
        </p:blipFill>
        <p:spPr>
          <a:xfrm>
            <a:off x="242900" y="2081025"/>
            <a:ext cx="4429125" cy="282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3"/>
          <p:cNvPicPr preferRelativeResize="0"/>
          <p:nvPr/>
        </p:nvPicPr>
        <p:blipFill rotWithShape="1">
          <a:blip r:embed="rId4">
            <a:alphaModFix/>
          </a:blip>
          <a:srcRect l="1768" t="6807" b="3506"/>
          <a:stretch/>
        </p:blipFill>
        <p:spPr>
          <a:xfrm>
            <a:off x="4738875" y="2081025"/>
            <a:ext cx="4321515" cy="2825875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3"/>
          <p:cNvSpPr txBox="1"/>
          <p:nvPr/>
        </p:nvSpPr>
        <p:spPr>
          <a:xfrm>
            <a:off x="418025" y="1017725"/>
            <a:ext cx="52344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700"/>
              <a:t>結果比較: (圖片已放大)</a:t>
            </a:r>
            <a:endParaRPr sz="1700"/>
          </a:p>
        </p:txBody>
      </p:sp>
      <p:sp>
        <p:nvSpPr>
          <p:cNvPr id="129" name="Google Shape;129;p23"/>
          <p:cNvSpPr txBox="1"/>
          <p:nvPr/>
        </p:nvSpPr>
        <p:spPr>
          <a:xfrm>
            <a:off x="585463" y="1634625"/>
            <a:ext cx="37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700"/>
              <a:t>直接做 RL deconvolution</a:t>
            </a:r>
            <a:endParaRPr sz="1700"/>
          </a:p>
        </p:txBody>
      </p:sp>
      <p:sp>
        <p:nvSpPr>
          <p:cNvPr id="130" name="Google Shape;130;p23"/>
          <p:cNvSpPr txBox="1"/>
          <p:nvPr/>
        </p:nvSpPr>
        <p:spPr>
          <a:xfrm>
            <a:off x="5027625" y="1634625"/>
            <a:ext cx="37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700"/>
              <a:t>Gain-controlled residual RL</a:t>
            </a:r>
            <a:endParaRPr sz="17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4"/>
          <p:cNvSpPr txBox="1">
            <a:spLocks noGrp="1"/>
          </p:cNvSpPr>
          <p:nvPr>
            <p:ph type="title"/>
          </p:nvPr>
        </p:nvSpPr>
        <p:spPr>
          <a:xfrm>
            <a:off x="311700" y="2632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實作結果 (matlab合成影像、低光源)</a:t>
            </a:r>
            <a:endParaRPr/>
          </a:p>
        </p:txBody>
      </p:sp>
      <p:pic>
        <p:nvPicPr>
          <p:cNvPr id="136" name="Google Shape;13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425" y="835975"/>
            <a:ext cx="2825375" cy="202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59312" y="834092"/>
            <a:ext cx="2825375" cy="20272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52188" y="823625"/>
            <a:ext cx="2854513" cy="20481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400" y="2967669"/>
            <a:ext cx="2825375" cy="20234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159300" y="2963851"/>
            <a:ext cx="2825375" cy="202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137075" y="2942952"/>
            <a:ext cx="2854499" cy="20481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5"/>
          <p:cNvSpPr txBox="1">
            <a:spLocks noGrp="1"/>
          </p:cNvSpPr>
          <p:nvPr>
            <p:ph type="title"/>
          </p:nvPr>
        </p:nvSpPr>
        <p:spPr>
          <a:xfrm>
            <a:off x="311700" y="2360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zh-TW"/>
              <a:t>實作結果 (matlab合成影像、正常光源)</a:t>
            </a:r>
            <a:endParaRPr/>
          </a:p>
        </p:txBody>
      </p:sp>
      <p:pic>
        <p:nvPicPr>
          <p:cNvPr id="147" name="Google Shape;14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61963" y="3053525"/>
            <a:ext cx="2820071" cy="202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08808" y="3081791"/>
            <a:ext cx="2741301" cy="19669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6413" y="3053526"/>
            <a:ext cx="2825400" cy="2023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04933" y="899575"/>
            <a:ext cx="2748375" cy="19682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200396" y="899575"/>
            <a:ext cx="2743208" cy="19682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207846" y="899575"/>
            <a:ext cx="2743208" cy="19682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zh-TW"/>
              <a:t>實作結果 (和直接denoise比較)</a:t>
            </a:r>
            <a:endParaRPr/>
          </a:p>
        </p:txBody>
      </p:sp>
      <p:pic>
        <p:nvPicPr>
          <p:cNvPr id="158" name="Google Shape;15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525" y="1184838"/>
            <a:ext cx="3865875" cy="277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4700" y="1184850"/>
            <a:ext cx="3865875" cy="27738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實作結果(實拍照片)</a:t>
            </a:r>
            <a:endParaRPr/>
          </a:p>
        </p:txBody>
      </p:sp>
      <p:pic>
        <p:nvPicPr>
          <p:cNvPr id="165" name="Google Shape;16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775" y="1151925"/>
            <a:ext cx="2794651" cy="200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01275" y="1150037"/>
            <a:ext cx="2794650" cy="2005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13775" y="1150037"/>
            <a:ext cx="2794650" cy="2005191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7"/>
          <p:cNvSpPr txBox="1"/>
          <p:nvPr/>
        </p:nvSpPr>
        <p:spPr>
          <a:xfrm>
            <a:off x="318350" y="3287550"/>
            <a:ext cx="2335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1/100s   ISO 6400</a:t>
            </a:r>
            <a:endParaRPr/>
          </a:p>
        </p:txBody>
      </p:sp>
      <p:sp>
        <p:nvSpPr>
          <p:cNvPr id="169" name="Google Shape;169;p27"/>
          <p:cNvSpPr txBox="1"/>
          <p:nvPr/>
        </p:nvSpPr>
        <p:spPr>
          <a:xfrm>
            <a:off x="3330850" y="3287550"/>
            <a:ext cx="2335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1/4s   ISO 200</a:t>
            </a:r>
            <a:endParaRPr/>
          </a:p>
        </p:txBody>
      </p:sp>
      <p:sp>
        <p:nvSpPr>
          <p:cNvPr id="170" name="Google Shape;170;p27"/>
          <p:cNvSpPr txBox="1"/>
          <p:nvPr/>
        </p:nvSpPr>
        <p:spPr>
          <a:xfrm>
            <a:off x="311700" y="3907600"/>
            <a:ext cx="5234400" cy="9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700"/>
              <a:t>結論:</a:t>
            </a:r>
            <a:endParaRPr sz="17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700"/>
              <a:t>Kernel estimation不佳</a:t>
            </a:r>
            <a:endParaRPr sz="17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700"/>
              <a:t>兩張影像有些微的視角、位置差異</a:t>
            </a:r>
            <a:endParaRPr sz="17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8"/>
          <p:cNvSpPr txBox="1">
            <a:spLocks noGrp="1"/>
          </p:cNvSpPr>
          <p:nvPr>
            <p:ph type="title"/>
          </p:nvPr>
        </p:nvSpPr>
        <p:spPr>
          <a:xfrm>
            <a:off x="136300" y="99700"/>
            <a:ext cx="1563300" cy="154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如果有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精確的Kernel…</a:t>
            </a:r>
            <a:endParaRPr/>
          </a:p>
        </p:txBody>
      </p:sp>
      <p:pic>
        <p:nvPicPr>
          <p:cNvPr id="176" name="Google Shape;17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0813" y="2573650"/>
            <a:ext cx="3447950" cy="247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08400" y="32000"/>
            <a:ext cx="3454444" cy="247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20822" y="32000"/>
            <a:ext cx="3447966" cy="247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08400" y="2573650"/>
            <a:ext cx="3447945" cy="247395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8"/>
          <p:cNvSpPr txBox="1"/>
          <p:nvPr/>
        </p:nvSpPr>
        <p:spPr>
          <a:xfrm>
            <a:off x="-18050" y="3344200"/>
            <a:ext cx="18720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左: 使用估計的kernel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右: 直接給正確kernel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Future Work</a:t>
            </a:r>
            <a:endParaRPr/>
          </a:p>
        </p:txBody>
      </p:sp>
      <p:sp>
        <p:nvSpPr>
          <p:cNvPr id="186" name="Google Shape;186;p2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 altLang="zh-TW" dirty="0"/>
              <a:t>Better smoothing method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 dirty="0"/>
              <a:t>Better Kernel Estimation (Least squares gradient descent with regularization)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 dirty="0"/>
              <a:t>Better De-ringing Approach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 dirty="0"/>
              <a:t>Fit with real word image</a:t>
            </a:r>
            <a:endParaRPr lang="en-US" altLang="zh-TW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 dirty="0"/>
              <a:t>PSNR</a:t>
            </a:r>
            <a:endParaRPr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0ADA398-CE49-4DEE-B088-D1EBDBBA2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Reference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358A4AD-8927-4D4D-9DB7-053D4DFED6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A Study on Blur Kernel Estimation from Blurred and Noisy Image Pairs  - Mushfiqur </a:t>
            </a:r>
            <a:r>
              <a:rPr lang="en-US" altLang="zh-TW" dirty="0" err="1"/>
              <a:t>Rouf</a:t>
            </a:r>
            <a:r>
              <a:rPr lang="en-US" altLang="zh-TW" dirty="0"/>
              <a:t> (2008)</a:t>
            </a:r>
            <a:br>
              <a:rPr lang="en-US" altLang="zh-TW" dirty="0"/>
            </a:br>
            <a:r>
              <a:rPr lang="en-US" altLang="zh-TW" sz="1400" dirty="0"/>
              <a:t>https://www.cs.ubc.ca/~nasarouf/projects/cpsc548/cpsc548-20080504.1.pdf</a:t>
            </a:r>
          </a:p>
          <a:p>
            <a:r>
              <a:rPr lang="en-US" altLang="zh-TW" dirty="0"/>
              <a:t>Blur Kernel Estimation from Blurred and Noisy Image Pairs (2008)</a:t>
            </a:r>
            <a:br>
              <a:rPr lang="en-US" altLang="zh-TW" dirty="0"/>
            </a:br>
            <a:r>
              <a:rPr lang="en-US" altLang="zh-TW" sz="1400" dirty="0"/>
              <a:t>https://www.cs.ubc.ca/~nasarouf/projects/cpsc548/</a:t>
            </a:r>
          </a:p>
          <a:p>
            <a:r>
              <a:rPr lang="en-US" altLang="zh-TW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Method for deblurring an image - </a:t>
            </a:r>
            <a:r>
              <a:rPr lang="en-US" altLang="zh-TW" b="0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US8654201B2S</a:t>
            </a:r>
            <a:r>
              <a:rPr lang="en-US" altLang="zh-TW" dirty="0">
                <a:solidFill>
                  <a:srgbClr val="FFFFFF"/>
                </a:solidFill>
                <a:latin typeface="Roboto" panose="02000000000000000000" pitchFamily="2" charset="0"/>
              </a:rPr>
              <a:t> </a:t>
            </a:r>
            <a:r>
              <a:rPr lang="en-US" altLang="zh-TW" dirty="0">
                <a:solidFill>
                  <a:schemeClr val="tx1"/>
                </a:solidFill>
                <a:latin typeface="Roboto" panose="02000000000000000000" pitchFamily="2" charset="0"/>
              </a:rPr>
              <a:t>Patent</a:t>
            </a:r>
            <a:r>
              <a:rPr lang="en-US" altLang="zh-TW" b="0" i="0" dirty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01B2</a:t>
            </a:r>
            <a:br>
              <a:rPr lang="en-US" altLang="zh-TW" dirty="0"/>
            </a:br>
            <a:r>
              <a:rPr lang="en-US" altLang="zh-TW" sz="1400" dirty="0"/>
              <a:t>https://patentimages.storage.googleapis.com/22/d0/0a/e834ef4eb3110b/US8654201.pdf</a:t>
            </a:r>
            <a:endParaRPr lang="en-US" altLang="zh-TW" dirty="0"/>
          </a:p>
          <a:p>
            <a:r>
              <a:rPr lang="en-US" altLang="zh-TW" dirty="0"/>
              <a:t>https://github.com/alisaaalehi/convolution_as_multiplication</a:t>
            </a:r>
          </a:p>
          <a:p>
            <a:r>
              <a:rPr lang="en-US" altLang="zh-TW" dirty="0"/>
              <a:t>Image Deblurring with Blurred/Noisy Image Pairs - </a:t>
            </a:r>
            <a:r>
              <a:rPr lang="en-US" altLang="zh-TW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Yuan et al (2007)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808325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背景與動機</a:t>
            </a:r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body" idx="1"/>
          </p:nvPr>
        </p:nvSpPr>
        <p:spPr>
          <a:xfrm>
            <a:off x="311700" y="952550"/>
            <a:ext cx="8520600" cy="394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在不好的光線環境下手持拍照，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zh-TW"/>
              <a:t>可能會拍出兩種極端的照片: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zh-TW"/>
              <a:t>1. 提高感光度(ISO)，曝光時間較短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zh-TW"/>
              <a:t>	-&gt; 不會模糊但雜訊多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zh-TW"/>
              <a:t>2. 降底感光度，曝光時間拉長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zh-TW"/>
              <a:t>	-&gt; 雜訊少但可能有motion blur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/>
              <a:t>目標:使用兩張照片做enhancement。</a:t>
            </a:r>
            <a:endParaRPr/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79875" y="1131701"/>
            <a:ext cx="2766275" cy="183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79875" y="3106721"/>
            <a:ext cx="2766275" cy="1839904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4"/>
          <p:cNvPicPr preferRelativeResize="0"/>
          <p:nvPr/>
        </p:nvPicPr>
        <p:blipFill rotWithShape="1">
          <a:blip r:embed="rId5">
            <a:alphaModFix/>
          </a:blip>
          <a:srcRect l="9739"/>
          <a:stretch/>
        </p:blipFill>
        <p:spPr>
          <a:xfrm>
            <a:off x="7324500" y="1341950"/>
            <a:ext cx="1653550" cy="141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4"/>
          <p:cNvPicPr preferRelativeResize="0"/>
          <p:nvPr/>
        </p:nvPicPr>
        <p:blipFill rotWithShape="1">
          <a:blip r:embed="rId6">
            <a:alphaModFix/>
          </a:blip>
          <a:srcRect l="3211" r="9046"/>
          <a:stretch/>
        </p:blipFill>
        <p:spPr>
          <a:xfrm>
            <a:off x="7324500" y="3255750"/>
            <a:ext cx="1653550" cy="146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實作步驟</a:t>
            </a:r>
            <a:endParaRPr/>
          </a:p>
        </p:txBody>
      </p:sp>
      <p:sp>
        <p:nvSpPr>
          <p:cNvPr id="71" name="Google Shape;71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92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AutoNum type="arabicPeriod"/>
            </a:pPr>
            <a:r>
              <a:rPr lang="zh-TW" sz="1900"/>
              <a:t>取得一組影像: 模糊照片B、高雜訊照片N</a:t>
            </a:r>
            <a:endParaRPr sz="19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 sz="1900"/>
              <a:t>N 進行smoothing (Gaussian)</a:t>
            </a:r>
            <a:r>
              <a:rPr lang="zh-TW"/>
              <a:t>，產生 Nd</a:t>
            </a:r>
            <a:endParaRPr/>
          </a:p>
          <a:p>
            <a:pPr marL="457200" lvl="0" indent="-3492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AutoNum type="arabicPeriod"/>
            </a:pPr>
            <a:r>
              <a:rPr lang="zh-TW" sz="1900"/>
              <a:t>使用 Nd 來估計 B 的blur kernel  K   (B = Nd ⊗ K)</a:t>
            </a:r>
            <a:endParaRPr sz="1900"/>
          </a:p>
          <a:p>
            <a:pPr marL="457200" lvl="0" indent="-3492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AutoNum type="arabicPeriod"/>
            </a:pPr>
            <a:r>
              <a:rPr lang="zh-TW" sz="1900"/>
              <a:t>利用 K 對 dB 進行 deconvolution (dB = dI ⊗ K)</a:t>
            </a:r>
            <a:endParaRPr sz="1900"/>
          </a:p>
          <a:p>
            <a:pPr marL="457200" lvl="0" indent="-3492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AutoNum type="arabicPeriod"/>
            </a:pPr>
            <a:r>
              <a:rPr lang="zh-TW" sz="1900"/>
              <a:t>修改 deconvolution 的作法，減少ringing (dI = Ig .* RL(dI, K) ) </a:t>
            </a:r>
            <a:endParaRPr sz="1900"/>
          </a:p>
          <a:p>
            <a:pPr marL="457200" lvl="0" indent="-3492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AutoNum type="arabicPeriod"/>
            </a:pPr>
            <a:r>
              <a:rPr lang="zh-TW" sz="1900"/>
              <a:t>復原影像 (I = Nd + dI)</a:t>
            </a:r>
            <a:endParaRPr sz="19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1. 影像取得</a:t>
            </a:r>
            <a:endParaRPr/>
          </a:p>
        </p:txBody>
      </p:sp>
      <p:sp>
        <p:nvSpPr>
          <p:cNvPr id="77" name="Google Shape;77;p16"/>
          <p:cNvSpPr txBox="1">
            <a:spLocks noGrp="1"/>
          </p:cNvSpPr>
          <p:nvPr>
            <p:ph type="body" idx="1"/>
          </p:nvPr>
        </p:nvSpPr>
        <p:spPr>
          <a:xfrm>
            <a:off x="311700" y="3853175"/>
            <a:ext cx="3877500" cy="99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將原影像在matlab中手動加上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/>
              <a:t>noise 與motion blur</a:t>
            </a:r>
            <a:endParaRPr/>
          </a:p>
        </p:txBody>
      </p:sp>
      <p:pic>
        <p:nvPicPr>
          <p:cNvPr id="78" name="Google Shape;7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549" y="1062424"/>
            <a:ext cx="3993475" cy="274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8397" y="90600"/>
            <a:ext cx="3583878" cy="248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93170" y="2571750"/>
            <a:ext cx="3694342" cy="248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2. Smoothing</a:t>
            </a:r>
            <a:endParaRPr/>
          </a:p>
        </p:txBody>
      </p:sp>
      <p:sp>
        <p:nvSpPr>
          <p:cNvPr id="86" name="Google Shape;86;p17"/>
          <p:cNvSpPr txBox="1">
            <a:spLocks noGrp="1"/>
          </p:cNvSpPr>
          <p:nvPr>
            <p:ph type="body" idx="1"/>
          </p:nvPr>
        </p:nvSpPr>
        <p:spPr>
          <a:xfrm>
            <a:off x="311700" y="43415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zh-TW"/>
              <a:t>使用Gaussian Filter，sigma = 2</a:t>
            </a:r>
            <a:endParaRPr/>
          </a:p>
        </p:txBody>
      </p:sp>
      <p:pic>
        <p:nvPicPr>
          <p:cNvPr id="87" name="Google Shape;8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150" y="1196013"/>
            <a:ext cx="4343400" cy="3038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183862"/>
            <a:ext cx="4240800" cy="306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3. 估計Blur Kernel (1/2)</a:t>
            </a:r>
            <a:endParaRPr/>
          </a:p>
        </p:txBody>
      </p:sp>
      <p:sp>
        <p:nvSpPr>
          <p:cNvPr id="94" name="Google Shape;94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900"/>
              <a:t>B = Nd ⊗ K，影像大小為n x m，Kernel大小為 z x z</a:t>
            </a:r>
            <a:endParaRPr sz="1900"/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900"/>
              <a:t>改為vector-matrix form:  b = A k，</a:t>
            </a:r>
            <a:br>
              <a:rPr lang="zh-TW" sz="1900"/>
            </a:br>
            <a:r>
              <a:rPr lang="zh-TW" sz="1900"/>
              <a:t>其中b = B(:)  (n x m, 1)，k = K(:)  (z x z, 1)</a:t>
            </a:r>
            <a:br>
              <a:rPr lang="zh-TW" sz="1900"/>
            </a:br>
            <a:r>
              <a:rPr lang="zh-TW" sz="1900"/>
              <a:t>A為(n x m, z x z)的矩陣，每一個row代表一個由kernel包起來的neighborhood</a:t>
            </a:r>
            <a:endParaRPr sz="1900"/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 sz="1900"/>
              <a:t>直接透過 A k = b，解方程式算出 k</a:t>
            </a:r>
            <a:endParaRPr sz="19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zh-TW"/>
              <a:t>3. 估計Blur Kernel (2/2)</a:t>
            </a:r>
            <a:endParaRPr/>
          </a:p>
        </p:txBody>
      </p:sp>
      <p:sp>
        <p:nvSpPr>
          <p:cNvPr id="100" name="Google Shape;100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/>
              <a:t>實測結果: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zh-TW" dirty="0"/>
              <a:t>12 x 12 test_kernel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zh-TW" dirty="0"/>
              <a:t>估計的kernel size為21 x 21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lang="en-US" altLang="zh-TW"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zh-TW" dirty="0"/>
              <a:t>問題:</a:t>
            </a:r>
            <a:r>
              <a:rPr lang="en-US" altLang="zh-TW" dirty="0"/>
              <a:t> </a:t>
            </a:r>
            <a:r>
              <a:rPr lang="zh-TW" dirty="0"/>
              <a:t>算出的kernel內有負值，必須改為0並重新normalize，對準確度有影響。</a:t>
            </a:r>
            <a:endParaRPr dirty="0"/>
          </a:p>
        </p:txBody>
      </p:sp>
      <p:pic>
        <p:nvPicPr>
          <p:cNvPr id="101" name="Google Shape;10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70300" y="1089125"/>
            <a:ext cx="2915600" cy="274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85900" y="1049450"/>
            <a:ext cx="2838450" cy="282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4. Residual Deconvolution</a:t>
            </a:r>
            <a:endParaRPr/>
          </a:p>
        </p:txBody>
      </p:sp>
      <p:sp>
        <p:nvSpPr>
          <p:cNvPr id="108" name="Google Shape;108;p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B = I </a:t>
            </a:r>
            <a:r>
              <a:rPr lang="zh-TW" sz="1900"/>
              <a:t>⊗ K = (Nd + dI) ⊗ K</a:t>
            </a:r>
            <a:r>
              <a:rPr lang="zh-TW"/>
              <a:t> = (Nd </a:t>
            </a:r>
            <a:r>
              <a:rPr lang="zh-TW" sz="1900"/>
              <a:t>⊗ K) + (dI ⊗ K)</a:t>
            </a:r>
            <a:endParaRPr sz="19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900"/>
              <a:t>B - Nd ⊗ K = dI ⊗ K</a:t>
            </a:r>
            <a:endParaRPr sz="19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900"/>
              <a:t>dB = dI ⊗ K  ← Residual Convolution</a:t>
            </a:r>
            <a:endParaRPr sz="19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900"/>
              <a:t>Q：Why Residual Deconvolution?</a:t>
            </a:r>
            <a:endParaRPr sz="19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900"/>
              <a:t>A：直接計算 B = I ⊗ K 會導致強烈的 ringing effect，若先減少 Nd ⊗ K，每個pixel的值會下降，比較容易減少 ringing effect 的產生。</a:t>
            </a:r>
            <a:endParaRPr sz="190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 sz="1900"/>
              <a:t>算出dI之後利用 I = Nd + dI，重新復原原影像。</a:t>
            </a:r>
            <a:endParaRPr sz="19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5. Gain-controlled RL (de-ringing)</a:t>
            </a:r>
            <a:endParaRPr/>
          </a:p>
        </p:txBody>
      </p:sp>
      <p:sp>
        <p:nvSpPr>
          <p:cNvPr id="114" name="Google Shape;114;p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單純的利用 Residual Deconvolution 降低 ringing effect 其實不太夠，大部分時候我們希望 flat 的地方不會出現 ringing effect，而靠近 edge 的地方則可以適當容忍一些 ringing effect，以提高 edge的辨識度。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zh-TW"/>
              <a:t>因此我們在進行 RL 的每個 iteration 都乘上一個常數 Igain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zh-TW"/>
              <a:t>for each iteration: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zh-TW"/>
              <a:t>	dI = Igain .* RL(dI, K)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/>
              <a:t>Igain 會由一個公式計算而出(in next page)，以達到我們想要的效果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57</TotalTime>
  <Words>1162</Words>
  <Application>Microsoft Office PowerPoint</Application>
  <PresentationFormat>如螢幕大小 (16:9)</PresentationFormat>
  <Paragraphs>85</Paragraphs>
  <Slides>18</Slides>
  <Notes>17</Notes>
  <HiddenSlides>0</HiddenSlides>
  <MMClips>0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18</vt:i4>
      </vt:variant>
    </vt:vector>
  </HeadingPairs>
  <TitlesOfParts>
    <vt:vector size="22" baseType="lpstr">
      <vt:lpstr>Arial</vt:lpstr>
      <vt:lpstr>Arial</vt:lpstr>
      <vt:lpstr>Roboto</vt:lpstr>
      <vt:lpstr>Simple Light</vt:lpstr>
      <vt:lpstr>Debluring with Blurry/Noisy Image Pairs</vt:lpstr>
      <vt:lpstr>背景與動機</vt:lpstr>
      <vt:lpstr>實作步驟</vt:lpstr>
      <vt:lpstr>1. 影像取得</vt:lpstr>
      <vt:lpstr>2. Smoothing</vt:lpstr>
      <vt:lpstr>3. 估計Blur Kernel (1/2)</vt:lpstr>
      <vt:lpstr>3. 估計Blur Kernel (2/2)</vt:lpstr>
      <vt:lpstr>4. Residual Deconvolution</vt:lpstr>
      <vt:lpstr>5. Gain-controlled RL (de-ringing)</vt:lpstr>
      <vt:lpstr>5. Gain-controlled RL (de-ringing)</vt:lpstr>
      <vt:lpstr>5. Gain-controlled RL (de-ringing)</vt:lpstr>
      <vt:lpstr>實作結果 (matlab合成影像、低光源)</vt:lpstr>
      <vt:lpstr>實作結果 (matlab合成影像、正常光源)</vt:lpstr>
      <vt:lpstr>實作結果 (和直接denoise比較)</vt:lpstr>
      <vt:lpstr>實作結果(實拍照片)</vt:lpstr>
      <vt:lpstr>如果有 精確的Kernel…</vt:lpstr>
      <vt:lpstr>Future Work</vt:lpstr>
      <vt:lpstr>Reference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Debluring with Blurry/Noisy Image Pairs</dc:title>
  <cp:lastModifiedBy>莊鈞堯</cp:lastModifiedBy>
  <cp:revision>3</cp:revision>
  <dcterms:modified xsi:type="dcterms:W3CDTF">2022-01-03T06:30:37Z</dcterms:modified>
</cp:coreProperties>
</file>